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94" r:id="rId4"/>
    <p:sldId id="296" r:id="rId5"/>
    <p:sldId id="297" r:id="rId6"/>
    <p:sldId id="298" r:id="rId7"/>
    <p:sldId id="299" r:id="rId8"/>
    <p:sldId id="301" r:id="rId9"/>
    <p:sldId id="320" r:id="rId10"/>
    <p:sldId id="321" r:id="rId11"/>
    <p:sldId id="300" r:id="rId12"/>
    <p:sldId id="311" r:id="rId13"/>
    <p:sldId id="312" r:id="rId14"/>
    <p:sldId id="313" r:id="rId15"/>
    <p:sldId id="314" r:id="rId16"/>
    <p:sldId id="315" r:id="rId17"/>
    <p:sldId id="316" r:id="rId18"/>
    <p:sldId id="317" r:id="rId19"/>
    <p:sldId id="318" r:id="rId20"/>
    <p:sldId id="322" r:id="rId21"/>
    <p:sldId id="323"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20.03.2023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20.03.2023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20.03.2023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20.03.2023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20.03.2023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20.03.2023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358854" y="2522572"/>
            <a:ext cx="9474316" cy="2143403"/>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Двоичные деревья, </a:t>
            </a:r>
            <a:endParaRPr lang="en-US" sz="4500" b="1" dirty="0" smtClean="0">
              <a:solidFill>
                <a:schemeClr val="bg1"/>
              </a:solidFill>
              <a:latin typeface="Arial" panose="020B0604020202020204" pitchFamily="34" charset="0"/>
              <a:cs typeface="Arial" panose="020B0604020202020204" pitchFamily="34" charset="0"/>
            </a:endParaRPr>
          </a:p>
          <a:p>
            <a:pPr algn="ctr"/>
            <a:r>
              <a:rPr lang="ru-RU" sz="4500" b="1" dirty="0" smtClean="0">
                <a:solidFill>
                  <a:schemeClr val="bg1"/>
                </a:solidFill>
                <a:latin typeface="Arial" panose="020B0604020202020204" pitchFamily="34" charset="0"/>
                <a:cs typeface="Arial" panose="020B0604020202020204" pitchFamily="34" charset="0"/>
              </a:rPr>
              <a:t>двоичное </a:t>
            </a:r>
            <a:r>
              <a:rPr lang="ru-RU" sz="4500" b="1" dirty="0">
                <a:solidFill>
                  <a:schemeClr val="bg1"/>
                </a:solidFill>
                <a:latin typeface="Arial" panose="020B0604020202020204" pitchFamily="34" charset="0"/>
                <a:cs typeface="Arial" panose="020B0604020202020204" pitchFamily="34" charset="0"/>
              </a:rPr>
              <a:t>дерево поиска, </a:t>
            </a:r>
            <a:endParaRPr lang="en-US" sz="4500" b="1" dirty="0" smtClean="0">
              <a:solidFill>
                <a:schemeClr val="bg1"/>
              </a:solidFill>
              <a:latin typeface="Arial" panose="020B0604020202020204" pitchFamily="34" charset="0"/>
              <a:cs typeface="Arial" panose="020B0604020202020204" pitchFamily="34" charset="0"/>
            </a:endParaRPr>
          </a:p>
          <a:p>
            <a:pPr algn="ctr"/>
            <a:r>
              <a:rPr lang="ru-RU" sz="4500" b="1" dirty="0" smtClean="0">
                <a:solidFill>
                  <a:schemeClr val="bg1"/>
                </a:solidFill>
                <a:latin typeface="Arial" panose="020B0604020202020204" pitchFamily="34" charset="0"/>
                <a:cs typeface="Arial" panose="020B0604020202020204" pitchFamily="34" charset="0"/>
              </a:rPr>
              <a:t>самобалансирующиеся </a:t>
            </a:r>
            <a:r>
              <a:rPr lang="ru-RU" sz="4500" b="1" dirty="0">
                <a:solidFill>
                  <a:schemeClr val="bg1"/>
                </a:solidFill>
                <a:latin typeface="Arial" panose="020B0604020202020204" pitchFamily="34" charset="0"/>
                <a:cs typeface="Arial" panose="020B0604020202020204" pitchFamily="34" charset="0"/>
              </a:rPr>
              <a:t>деревья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 </a:t>
            </a:r>
            <a:r>
              <a:rPr lang="ru-RU" sz="3200" dirty="0">
                <a:solidFill>
                  <a:schemeClr val="accent1">
                    <a:lumMod val="75000"/>
                  </a:schemeClr>
                </a:solidFill>
                <a:latin typeface="Arial" panose="020B0604020202020204" pitchFamily="34" charset="0"/>
                <a:cs typeface="Arial" panose="020B0604020202020204" pitchFamily="34" charset="0"/>
              </a:rPr>
              <a:t>и</a:t>
            </a:r>
            <a:r>
              <a:rPr lang="ru-RU" sz="3200" dirty="0" smtClean="0">
                <a:solidFill>
                  <a:schemeClr val="accent1">
                    <a:lumMod val="75000"/>
                  </a:schemeClr>
                </a:solidFill>
                <a:latin typeface="Arial" panose="020B0604020202020204" pitchFamily="34" charset="0"/>
                <a:cs typeface="Arial" panose="020B0604020202020204" pitchFamily="34" charset="0"/>
              </a:rPr>
              <a:t>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Модель</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stretch>
            <a:fillRect/>
          </a:stretch>
        </p:blipFill>
        <p:spPr>
          <a:xfrm>
            <a:off x="2015100" y="1131204"/>
            <a:ext cx="8161801" cy="5590274"/>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546" y="4875963"/>
            <a:ext cx="2528103" cy="1845515"/>
          </a:xfrm>
          <a:prstGeom prst="rect">
            <a:avLst/>
          </a:prstGeom>
        </p:spPr>
      </p:pic>
    </p:spTree>
    <p:extLst>
      <p:ext uri="{BB962C8B-B14F-4D97-AF65-F5344CB8AC3E}">
        <p14:creationId xmlns:p14="http://schemas.microsoft.com/office/powerpoint/2010/main" val="3871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Самобалансирующиеся деревья</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Идея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Деревья это замечательная структура, и в среднем работает очень быстро. Однако, важно помнить, что асимптотическая сложность каждой из вышеописанных операций равна по сути </a:t>
            </a:r>
            <a:r>
              <a:rPr lang="en-US" sz="1400" dirty="0" smtClean="0">
                <a:latin typeface="Arial" panose="020B0604020202020204" pitchFamily="34" charset="0"/>
                <a:cs typeface="Arial" panose="020B0604020202020204" pitchFamily="34" charset="0"/>
              </a:rPr>
              <a:t>O(h)</a:t>
            </a:r>
            <a:r>
              <a:rPr lang="ru-RU" sz="1400" dirty="0" smtClean="0">
                <a:latin typeface="Arial" panose="020B0604020202020204" pitchFamily="34" charset="0"/>
                <a:cs typeface="Arial" panose="020B0604020202020204" pitchFamily="34" charset="0"/>
              </a:rPr>
              <a:t>, где </a:t>
            </a:r>
            <a:r>
              <a:rPr lang="en-US" sz="1400" dirty="0" smtClean="0">
                <a:latin typeface="Arial" panose="020B0604020202020204" pitchFamily="34" charset="0"/>
                <a:cs typeface="Arial" panose="020B0604020202020204" pitchFamily="34" charset="0"/>
              </a:rPr>
              <a:t>h </a:t>
            </a:r>
            <a:r>
              <a:rPr lang="ru-RU" sz="1400" dirty="0" smtClean="0">
                <a:latin typeface="Arial" panose="020B0604020202020204" pitchFamily="34" charset="0"/>
                <a:cs typeface="Arial" panose="020B0604020202020204" pitchFamily="34" charset="0"/>
              </a:rPr>
              <a:t>это высота нашего дерева.</a:t>
            </a:r>
            <a:r>
              <a:rPr lang="en-US"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учитывая эту особенность, мы понимаем что в худшем случае, когда дерево будет строиться оно может построится так, что высота итогового дерева будет равна количеству добавляемых в него элементов, что как раз и составляет худший вариант работы с деревом. А когда это может произойти? Когда массив данных на основании которых создается дерево был отсортирован.</a:t>
            </a:r>
            <a:endParaRPr lang="en-US"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3402545"/>
            <a:ext cx="2349000" cy="3042000"/>
          </a:xfrm>
          <a:prstGeom prst="rect">
            <a:avLst/>
          </a:prstGeom>
        </p:spPr>
      </p:pic>
      <p:pic>
        <p:nvPicPr>
          <p:cNvPr id="6" name="Рисунок 5"/>
          <p:cNvPicPr>
            <a:picLocks noChangeAspect="1"/>
          </p:cNvPicPr>
          <p:nvPr/>
        </p:nvPicPr>
        <p:blipFill>
          <a:blip r:embed="rId5"/>
          <a:stretch>
            <a:fillRect/>
          </a:stretch>
        </p:blipFill>
        <p:spPr>
          <a:xfrm>
            <a:off x="3385011" y="3402545"/>
            <a:ext cx="2430000" cy="3042000"/>
          </a:xfrm>
          <a:prstGeom prst="rect">
            <a:avLst/>
          </a:prstGeom>
        </p:spPr>
      </p:pic>
      <p:sp>
        <p:nvSpPr>
          <p:cNvPr id="12" name="TextBox 11"/>
          <p:cNvSpPr txBox="1"/>
          <p:nvPr/>
        </p:nvSpPr>
        <p:spPr>
          <a:xfrm>
            <a:off x="5815011" y="4040361"/>
            <a:ext cx="5177144"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Решается эта проблема при помощи создание таких структур, которые на основании своих правил работы в итоге всегда получаются сбалансированными, например</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Красно черные деревья</a:t>
            </a:r>
          </a:p>
          <a:p>
            <a:pPr>
              <a:lnSpc>
                <a:spcPct val="150000"/>
              </a:lnSpc>
            </a:pP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деревья</a:t>
            </a:r>
          </a:p>
          <a:p>
            <a:pPr>
              <a:lnSpc>
                <a:spcPct val="150000"/>
              </a:lnSpc>
            </a:pPr>
            <a:r>
              <a:rPr lang="ru-RU" sz="1400" dirty="0" smtClean="0">
                <a:latin typeface="Arial" panose="020B0604020202020204" pitchFamily="34" charset="0"/>
                <a:cs typeface="Arial" panose="020B0604020202020204" pitchFamily="34" charset="0"/>
              </a:rPr>
              <a:t>Декартовы деревья</a:t>
            </a:r>
          </a:p>
          <a:p>
            <a:pPr>
              <a:lnSpc>
                <a:spcPct val="150000"/>
              </a:lnSpc>
            </a:pPr>
            <a:r>
              <a:rPr lang="ru-RU" sz="1400" dirty="0" err="1" smtClean="0">
                <a:latin typeface="Arial" panose="020B0604020202020204" pitchFamily="34" charset="0"/>
                <a:cs typeface="Arial" panose="020B0604020202020204" pitchFamily="34" charset="0"/>
              </a:rPr>
              <a:t>Рандомизированнные</a:t>
            </a:r>
            <a:r>
              <a:rPr lang="ru-RU" sz="1400" dirty="0" smtClean="0">
                <a:latin typeface="Arial" panose="020B0604020202020204" pitchFamily="34" charset="0"/>
                <a:cs typeface="Arial" panose="020B0604020202020204" pitchFamily="34" charset="0"/>
              </a:rPr>
              <a:t> деревья</a:t>
            </a:r>
          </a:p>
          <a:p>
            <a:pPr>
              <a:lnSpc>
                <a:spcPct val="150000"/>
              </a:lnSpc>
            </a:pPr>
            <a:r>
              <a:rPr lang="ru-RU" sz="1400" dirty="0" smtClean="0">
                <a:latin typeface="Arial" panose="020B0604020202020204" pitchFamily="34" charset="0"/>
                <a:cs typeface="Arial" panose="020B0604020202020204" pitchFamily="34" charset="0"/>
              </a:rPr>
              <a:t>Биноминальные деревья</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1103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Идея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1" y="1401204"/>
            <a:ext cx="10619139"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АВЛ дерево является обычным двоичным деревом поиска, следовательно его </a:t>
            </a:r>
            <a:r>
              <a:rPr lang="ru-RU" sz="1400" dirty="0" smtClean="0">
                <a:latin typeface="Arial" panose="020B0604020202020204" pitchFamily="34" charset="0"/>
                <a:cs typeface="Arial" panose="020B0604020202020204" pitchFamily="34" charset="0"/>
              </a:rPr>
              <a:t>левое </a:t>
            </a:r>
            <a:r>
              <a:rPr lang="ru-RU" sz="1400" dirty="0" smtClean="0">
                <a:latin typeface="Arial" panose="020B0604020202020204" pitchFamily="34" charset="0"/>
                <a:cs typeface="Arial" panose="020B0604020202020204" pitchFamily="34" charset="0"/>
              </a:rPr>
              <a:t>поддерево всегда меньше значения корня, а правое поддерево всегда больше. При это, при построении дерева мы руководствуемся правилом балансировки или </a:t>
            </a:r>
            <a:r>
              <a:rPr lang="ru-RU" sz="1400" dirty="0" err="1" smtClean="0">
                <a:latin typeface="Arial" panose="020B0604020202020204" pitchFamily="34" charset="0"/>
                <a:cs typeface="Arial" panose="020B0604020202020204" pitchFamily="34" charset="0"/>
              </a:rPr>
              <a:t>перебалансировки</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для любого узла дерева высота его правого поддерева отличается от высоты левого поддерева не более чем на единицу. Является доказанным, что при соблюдении этого правила высота дерева логарифмически зависит от количества элементов добавляемых в дерево, т.е.</a:t>
            </a:r>
            <a:r>
              <a:rPr lang="en-US" sz="1400" dirty="0" smtClean="0">
                <a:latin typeface="Arial" panose="020B0604020202020204" pitchFamily="34" charset="0"/>
                <a:cs typeface="Arial" panose="020B0604020202020204" pitchFamily="34" charset="0"/>
              </a:rPr>
              <a:t> h = O(log(n))</a:t>
            </a:r>
            <a:r>
              <a:rPr lang="ru-RU" sz="1400" dirty="0" smtClean="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p:txBody>
      </p:sp>
      <p:sp>
        <p:nvSpPr>
          <p:cNvPr id="12" name="TextBox 11"/>
          <p:cNvSpPr txBox="1"/>
          <p:nvPr/>
        </p:nvSpPr>
        <p:spPr>
          <a:xfrm>
            <a:off x="3368693" y="3109364"/>
            <a:ext cx="8079118" cy="332398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Узел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 содержит</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Ключ</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Высоту – от лепестков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Левый потомок</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Правый потомок</a:t>
            </a:r>
          </a:p>
          <a:p>
            <a:pPr>
              <a:lnSpc>
                <a:spcPct val="150000"/>
              </a:lnSpc>
            </a:pPr>
            <a:r>
              <a:rPr lang="ru-RU" sz="1400" dirty="0">
                <a:latin typeface="Arial" panose="020B0604020202020204" pitchFamily="34" charset="0"/>
                <a:cs typeface="Arial" panose="020B0604020202020204" pitchFamily="34" charset="0"/>
              </a:rPr>
              <a:t>По поводу высоты, можно учесть важный момент, классически атрибут высоты содержит не высоту, а разницу, которая может быть -1,0,1, так как в остальных случаях вызывается </a:t>
            </a:r>
            <a:r>
              <a:rPr lang="ru-RU" sz="1400" dirty="0" err="1">
                <a:latin typeface="Arial" panose="020B0604020202020204" pitchFamily="34" charset="0"/>
                <a:cs typeface="Arial" panose="020B0604020202020204" pitchFamily="34" charset="0"/>
              </a:rPr>
              <a:t>перебалансировка</a:t>
            </a:r>
            <a:r>
              <a:rPr lang="ru-RU" sz="1400" dirty="0">
                <a:latin typeface="Arial" panose="020B0604020202020204" pitchFamily="34" charset="0"/>
                <a:cs typeface="Arial" panose="020B0604020202020204" pitchFamily="34" charset="0"/>
              </a:rPr>
              <a:t>, но из за логарифмической природы высоты, можно смело хранить само значение, но тогда придется всегда рассчитывать фактор </a:t>
            </a:r>
            <a:r>
              <a:rPr lang="ru-RU" sz="1400" dirty="0" err="1">
                <a:latin typeface="Arial" panose="020B0604020202020204" pitchFamily="34" charset="0"/>
                <a:cs typeface="Arial" panose="020B0604020202020204" pitchFamily="34" charset="0"/>
              </a:rPr>
              <a:t>перебалансировки</a:t>
            </a:r>
            <a:r>
              <a:rPr lang="ru-RU" sz="1400" dirty="0">
                <a:latin typeface="Arial" panose="020B0604020202020204" pitchFamily="34" charset="0"/>
                <a:cs typeface="Arial" panose="020B0604020202020204" pitchFamily="34" charset="0"/>
              </a:rPr>
              <a:t>, который будет разницей между высотами правого и левого поддерева.</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2" y="3409995"/>
            <a:ext cx="2390775" cy="1724025"/>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482" y="2693968"/>
            <a:ext cx="3721677" cy="2105406"/>
          </a:xfrm>
          <a:prstGeom prst="rect">
            <a:avLst/>
          </a:prstGeom>
        </p:spPr>
      </p:pic>
    </p:spTree>
    <p:extLst>
      <p:ext uri="{BB962C8B-B14F-4D97-AF65-F5344CB8AC3E}">
        <p14:creationId xmlns:p14="http://schemas.microsoft.com/office/powerpoint/2010/main" val="3535273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Балансировка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939510" y="1767007"/>
            <a:ext cx="9972678"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Операция вставки и удаления вызываются практически так же, как у обычного двоичного дерева. Разница только в том, что для каждой вставки и каждого удаления требуется последним действием вызывать операцию </a:t>
            </a:r>
            <a:r>
              <a:rPr lang="ru-RU" sz="1400" dirty="0" err="1" smtClean="0">
                <a:latin typeface="Arial" panose="020B0604020202020204" pitchFamily="34" charset="0"/>
                <a:cs typeface="Arial" panose="020B0604020202020204" pitchFamily="34" charset="0"/>
              </a:rPr>
              <a:t>перебалансировки</a:t>
            </a:r>
            <a:r>
              <a:rPr lang="ru-RU" sz="1400" dirty="0" smtClean="0">
                <a:latin typeface="Arial" panose="020B0604020202020204" pitchFamily="34" charset="0"/>
                <a:cs typeface="Arial" panose="020B0604020202020204" pitchFamily="34" charset="0"/>
              </a:rPr>
              <a:t>, каждый раз проверяя от низа к верху необходимость </a:t>
            </a:r>
            <a:r>
              <a:rPr lang="ru-RU" sz="1400" dirty="0" err="1" smtClean="0">
                <a:latin typeface="Arial" panose="020B0604020202020204" pitchFamily="34" charset="0"/>
                <a:cs typeface="Arial" panose="020B0604020202020204" pitchFamily="34" charset="0"/>
              </a:rPr>
              <a:t>ребалансировать</a:t>
            </a:r>
            <a:r>
              <a:rPr lang="ru-RU" sz="1400" dirty="0" smtClean="0">
                <a:latin typeface="Arial" panose="020B0604020202020204" pitchFamily="34" charset="0"/>
                <a:cs typeface="Arial" panose="020B0604020202020204" pitchFamily="34" charset="0"/>
              </a:rPr>
              <a:t> дерево в текущем узле.</a:t>
            </a:r>
          </a:p>
          <a:p>
            <a:pPr>
              <a:lnSpc>
                <a:spcPct val="150000"/>
              </a:lnSpc>
            </a:pPr>
            <a:r>
              <a:rPr lang="ru-RU" sz="1400" dirty="0" smtClean="0">
                <a:latin typeface="Arial" panose="020B0604020202020204" pitchFamily="34" charset="0"/>
                <a:cs typeface="Arial" panose="020B0604020202020204" pitchFamily="34" charset="0"/>
              </a:rPr>
              <a:t>Операция балансировки вызывается тогда, когда фактор балансировки становится равным 2 или -2, т.е. тогда, когда разница между правым и левым поддеревьями является больше чем заложено в правиле. В этом случае требуется выполнить операцию поворота дерева, которая переориентирует узлы так, что они изменяют свое положение решая проблему дисбаланса.</a:t>
            </a:r>
          </a:p>
          <a:p>
            <a:pPr>
              <a:lnSpc>
                <a:spcPct val="150000"/>
              </a:lnSpc>
            </a:pPr>
            <a:r>
              <a:rPr lang="ru-RU" sz="1400" dirty="0" smtClean="0">
                <a:latin typeface="Arial" panose="020B0604020202020204" pitchFamily="34" charset="0"/>
                <a:cs typeface="Arial" panose="020B0604020202020204" pitchFamily="34" charset="0"/>
              </a:rPr>
              <a:t>Выделяют 4 основных поворота для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Простой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малый левый поворот</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Простой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малый </a:t>
            </a:r>
            <a:r>
              <a:rPr lang="ru-RU" sz="1400" dirty="0" smtClean="0">
                <a:latin typeface="Arial" panose="020B0604020202020204" pitchFamily="34" charset="0"/>
                <a:cs typeface="Arial" panose="020B0604020202020204" pitchFamily="34" charset="0"/>
              </a:rPr>
              <a:t>правый </a:t>
            </a:r>
            <a:r>
              <a:rPr lang="ru-RU" sz="1400" dirty="0">
                <a:latin typeface="Arial" panose="020B0604020202020204" pitchFamily="34" charset="0"/>
                <a:cs typeface="Arial" panose="020B0604020202020204" pitchFamily="34" charset="0"/>
              </a:rPr>
              <a:t>поворот</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Сложный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большой левый поворот – это два последовательных поворота, сначала правый потом левый.</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Сложный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большой </a:t>
            </a:r>
            <a:r>
              <a:rPr lang="ru-RU" sz="1400" dirty="0">
                <a:latin typeface="Arial" panose="020B0604020202020204" pitchFamily="34" charset="0"/>
                <a:cs typeface="Arial" panose="020B0604020202020204" pitchFamily="34" charset="0"/>
              </a:rPr>
              <a:t>правый </a:t>
            </a:r>
            <a:r>
              <a:rPr lang="ru-RU" sz="1400" dirty="0" smtClean="0">
                <a:latin typeface="Arial" panose="020B0604020202020204" pitchFamily="34" charset="0"/>
                <a:cs typeface="Arial" panose="020B0604020202020204" pitchFamily="34" charset="0"/>
              </a:rPr>
              <a:t>поворот – это два последовательных поворота, сначала левый потом правый.</a:t>
            </a:r>
            <a:endParaRPr lang="en-US"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Все повороты выполняются относительно какого либо узла.</a:t>
            </a:r>
            <a:endParaRPr lang="en-US"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80" y="6163"/>
            <a:ext cx="3905685" cy="1662706"/>
          </a:xfrm>
          <a:prstGeom prst="rect">
            <a:avLst/>
          </a:prstGeom>
        </p:spPr>
      </p:pic>
    </p:spTree>
    <p:extLst>
      <p:ext uri="{BB962C8B-B14F-4D97-AF65-F5344CB8AC3E}">
        <p14:creationId xmlns:p14="http://schemas.microsoft.com/office/powerpoint/2010/main" val="209595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Малый левый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10218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Малый левый поворот, это операция балансировки которая является зеркальным отражением малого правого поворота, и предполагает смену верхнего узла на его левого потомка, так, что бы он сам стал правым потомком замещающего узла. </a:t>
            </a:r>
            <a:endParaRPr lang="en-US" sz="1400" dirty="0" smtClean="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2423087"/>
            <a:ext cx="9915525" cy="4238625"/>
          </a:xfrm>
          <a:prstGeom prst="rect">
            <a:avLst/>
          </a:prstGeom>
        </p:spPr>
      </p:pic>
    </p:spTree>
    <p:extLst>
      <p:ext uri="{BB962C8B-B14F-4D97-AF65-F5344CB8AC3E}">
        <p14:creationId xmlns:p14="http://schemas.microsoft.com/office/powerpoint/2010/main" val="3599694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Малый правый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1309688"/>
            <a:ext cx="9915525" cy="4238625"/>
          </a:xfrm>
          <a:prstGeom prst="rect">
            <a:avLst/>
          </a:prstGeom>
        </p:spPr>
      </p:pic>
    </p:spTree>
    <p:extLst>
      <p:ext uri="{BB962C8B-B14F-4D97-AF65-F5344CB8AC3E}">
        <p14:creationId xmlns:p14="http://schemas.microsoft.com/office/powerpoint/2010/main" val="236184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левый поворот – 1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r="46721"/>
          <a:stretch/>
        </p:blipFill>
        <p:spPr>
          <a:xfrm>
            <a:off x="1262742" y="1534799"/>
            <a:ext cx="9666516" cy="5004116"/>
          </a:xfrm>
          <a:prstGeom prst="rect">
            <a:avLst/>
          </a:prstGeom>
        </p:spPr>
      </p:pic>
    </p:spTree>
    <p:extLst>
      <p:ext uri="{BB962C8B-B14F-4D97-AF65-F5344CB8AC3E}">
        <p14:creationId xmlns:p14="http://schemas.microsoft.com/office/powerpoint/2010/main" val="1410677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левый поворот – </a:t>
            </a:r>
            <a:r>
              <a:rPr lang="en-US" sz="2400" dirty="0" smtClean="0">
                <a:solidFill>
                  <a:schemeClr val="accent1">
                    <a:lumMod val="75000"/>
                  </a:schemeClr>
                </a:solidFill>
                <a:latin typeface="Arial" panose="020B0604020202020204" pitchFamily="34" charset="0"/>
                <a:cs typeface="Arial" panose="020B0604020202020204" pitchFamily="34" charset="0"/>
              </a:rPr>
              <a:t>2</a:t>
            </a:r>
            <a:r>
              <a:rPr lang="ru-RU" sz="2400" dirty="0" smtClean="0">
                <a:solidFill>
                  <a:schemeClr val="accent1">
                    <a:lumMod val="75000"/>
                  </a:schemeClr>
                </a:solidFill>
                <a:latin typeface="Arial" panose="020B0604020202020204" pitchFamily="34" charset="0"/>
                <a:cs typeface="Arial" panose="020B0604020202020204" pitchFamily="34" charset="0"/>
              </a:rPr>
              <a:t>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62" r="-290"/>
          <a:stretch/>
        </p:blipFill>
        <p:spPr>
          <a:xfrm>
            <a:off x="42672" y="1547249"/>
            <a:ext cx="12106656" cy="5004116"/>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608" y="0"/>
            <a:ext cx="2721981" cy="2122605"/>
          </a:xfrm>
          <a:prstGeom prst="rect">
            <a:avLst/>
          </a:prstGeom>
        </p:spPr>
      </p:pic>
    </p:spTree>
    <p:extLst>
      <p:ext uri="{BB962C8B-B14F-4D97-AF65-F5344CB8AC3E}">
        <p14:creationId xmlns:p14="http://schemas.microsoft.com/office/powerpoint/2010/main" val="251956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правый поворот – 1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r="45552"/>
          <a:stretch/>
        </p:blipFill>
        <p:spPr>
          <a:xfrm>
            <a:off x="1303627" y="1547249"/>
            <a:ext cx="9584746" cy="4863571"/>
          </a:xfrm>
          <a:prstGeom prst="rect">
            <a:avLst/>
          </a:prstGeom>
        </p:spPr>
      </p:pic>
    </p:spTree>
    <p:extLst>
      <p:ext uri="{BB962C8B-B14F-4D97-AF65-F5344CB8AC3E}">
        <p14:creationId xmlns:p14="http://schemas.microsoft.com/office/powerpoint/2010/main" val="1083215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правый поворот – </a:t>
            </a:r>
            <a:r>
              <a:rPr lang="en-US" sz="2400" dirty="0" smtClean="0">
                <a:solidFill>
                  <a:schemeClr val="accent1">
                    <a:lumMod val="75000"/>
                  </a:schemeClr>
                </a:solidFill>
                <a:latin typeface="Arial" panose="020B0604020202020204" pitchFamily="34" charset="0"/>
                <a:cs typeface="Arial" panose="020B0604020202020204" pitchFamily="34" charset="0"/>
              </a:rPr>
              <a:t>2</a:t>
            </a:r>
            <a:r>
              <a:rPr lang="ru-RU" sz="2400" dirty="0" smtClean="0">
                <a:solidFill>
                  <a:schemeClr val="accent1">
                    <a:lumMod val="75000"/>
                  </a:schemeClr>
                </a:solidFill>
                <a:latin typeface="Arial" panose="020B0604020202020204" pitchFamily="34" charset="0"/>
                <a:cs typeface="Arial" panose="020B0604020202020204" pitchFamily="34" charset="0"/>
              </a:rPr>
              <a:t>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06"/>
          <a:stretch/>
        </p:blipFill>
        <p:spPr>
          <a:xfrm>
            <a:off x="243418" y="1547248"/>
            <a:ext cx="11705165" cy="4863571"/>
          </a:xfrm>
          <a:prstGeom prst="rect">
            <a:avLst/>
          </a:prstGeom>
        </p:spPr>
      </p:pic>
    </p:spTree>
    <p:extLst>
      <p:ext uri="{BB962C8B-B14F-4D97-AF65-F5344CB8AC3E}">
        <p14:creationId xmlns:p14="http://schemas.microsoft.com/office/powerpoint/2010/main" val="886555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4" name="Рисунок 3"/>
          <p:cNvPicPr>
            <a:picLocks noChangeAspect="1"/>
          </p:cNvPicPr>
          <p:nvPr/>
        </p:nvPicPr>
        <p:blipFill>
          <a:blip r:embed="rId4"/>
          <a:stretch>
            <a:fillRect/>
          </a:stretch>
        </p:blipFill>
        <p:spPr>
          <a:xfrm>
            <a:off x="3424238" y="457200"/>
            <a:ext cx="5343525" cy="5943600"/>
          </a:xfrm>
          <a:prstGeom prst="rect">
            <a:avLst/>
          </a:prstGeom>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Когда применять малый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610" y="1884714"/>
            <a:ext cx="7908781" cy="4973286"/>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569" y="1776756"/>
            <a:ext cx="3157662" cy="1910117"/>
          </a:xfrm>
          <a:prstGeom prst="rect">
            <a:avLst/>
          </a:prstGeom>
        </p:spPr>
      </p:pic>
    </p:spTree>
    <p:extLst>
      <p:ext uri="{BB962C8B-B14F-4D97-AF65-F5344CB8AC3E}">
        <p14:creationId xmlns:p14="http://schemas.microsoft.com/office/powerpoint/2010/main" val="3393928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Когда применять большой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272" y="1889554"/>
            <a:ext cx="6463455" cy="4968446"/>
          </a:xfrm>
          <a:prstGeom prst="rect">
            <a:avLst/>
          </a:prstGeom>
        </p:spPr>
      </p:pic>
    </p:spTree>
    <p:extLst>
      <p:ext uri="{BB962C8B-B14F-4D97-AF65-F5344CB8AC3E}">
        <p14:creationId xmlns:p14="http://schemas.microsoft.com/office/powerpoint/2010/main" val="2738183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Двоичное дерево</a:t>
            </a:r>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это иерархическая структура, в которой каждый узел содержит не более чем двух потомков.</a:t>
            </a:r>
          </a:p>
          <a:p>
            <a:pPr>
              <a:lnSpc>
                <a:spcPct val="150000"/>
              </a:lnSpc>
            </a:pPr>
            <a:r>
              <a:rPr lang="ru-RU" sz="1400" dirty="0" smtClean="0">
                <a:latin typeface="Arial" panose="020B0604020202020204" pitchFamily="34" charset="0"/>
                <a:cs typeface="Arial" panose="020B0604020202020204" pitchFamily="34" charset="0"/>
              </a:rPr>
              <a:t>Для каждого узла, тот узел который стоит выше по иерархии для него называют родительским узлом, а те узлы, что стоят ниже, для которых этот узел является родительским, называются правым и левым наследниками.</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stretch>
            <a:fillRect/>
          </a:stretch>
        </p:blipFill>
        <p:spPr>
          <a:xfrm>
            <a:off x="3792671" y="2718549"/>
            <a:ext cx="4167000" cy="3726000"/>
          </a:xfrm>
          <a:prstGeom prst="rect">
            <a:avLst/>
          </a:prstGeom>
        </p:spPr>
      </p:pic>
      <p:sp>
        <p:nvSpPr>
          <p:cNvPr id="10" name="TextBox 9"/>
          <p:cNvSpPr txBox="1"/>
          <p:nvPr/>
        </p:nvSpPr>
        <p:spPr>
          <a:xfrm>
            <a:off x="830630" y="3122669"/>
            <a:ext cx="3083344"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Существует рекурсивное определение двоичного дерева</a:t>
            </a:r>
            <a:r>
              <a:rPr lang="en-US" sz="1400" dirty="0" smtClean="0">
                <a:latin typeface="Arial" panose="020B0604020202020204" pitchFamily="34" charset="0"/>
                <a:cs typeface="Arial" panose="020B0604020202020204" pitchFamily="34" charset="0"/>
              </a:rPr>
              <a:t>:</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 </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узел</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a:t>
            </a:r>
          </a:p>
          <a:p>
            <a:pPr>
              <a:lnSpc>
                <a:spcPct val="150000"/>
              </a:lnSpc>
            </a:pPr>
            <a:r>
              <a:rPr lang="ru-RU"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дерево(левое)</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a:t>
            </a:r>
            <a:r>
              <a:rPr lang="ru-RU" sz="1400" dirty="0">
                <a:latin typeface="Arial" panose="020B0604020202020204" pitchFamily="34" charset="0"/>
                <a:cs typeface="Arial" panose="020B0604020202020204" pitchFamily="34" charset="0"/>
              </a:rPr>
              <a:t>правое</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&gt;</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a:t>
            </a:r>
            <a:r>
              <a:rPr lang="ru-RU" sz="1400" dirty="0" smtClean="0">
                <a:latin typeface="Arial" panose="020B0604020202020204" pitchFamily="34" charset="0"/>
                <a:cs typeface="Arial" panose="020B0604020202020204" pitchFamily="34" charset="0"/>
              </a:rPr>
              <a:t>устота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167374" y="3143887"/>
            <a:ext cx="3083344"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Т.е. Дерево либо пустое, либо имеет два поддерева, которые в свою очередь тоже либо пустые либо имеют аналогичное устройство.</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Вставка </a:t>
            </a:r>
            <a:r>
              <a:rPr lang="en-US" sz="1400" dirty="0" smtClean="0">
                <a:latin typeface="Arial" panose="020B0604020202020204" pitchFamily="34" charset="0"/>
                <a:cs typeface="Arial" panose="020B0604020202020204" pitchFamily="34" charset="0"/>
              </a:rPr>
              <a:t>O(1)</a:t>
            </a:r>
          </a:p>
          <a:p>
            <a:pPr>
              <a:lnSpc>
                <a:spcPct val="150000"/>
              </a:lnSpc>
            </a:pPr>
            <a:r>
              <a:rPr lang="ru-RU" sz="1400" dirty="0" smtClean="0">
                <a:latin typeface="Arial" panose="020B0604020202020204" pitchFamily="34" charset="0"/>
                <a:cs typeface="Arial" panose="020B0604020202020204" pitchFamily="34" charset="0"/>
              </a:rPr>
              <a:t>Удаление </a:t>
            </a:r>
            <a:r>
              <a:rPr lang="en-US" sz="1400" dirty="0" smtClean="0">
                <a:latin typeface="Arial" panose="020B0604020202020204" pitchFamily="34" charset="0"/>
                <a:cs typeface="Arial" panose="020B0604020202020204" pitchFamily="34" charset="0"/>
              </a:rPr>
              <a:t>O(1)</a:t>
            </a:r>
          </a:p>
        </p:txBody>
      </p:sp>
    </p:spTree>
    <p:extLst>
      <p:ext uri="{BB962C8B-B14F-4D97-AF65-F5344CB8AC3E}">
        <p14:creationId xmlns:p14="http://schemas.microsoft.com/office/powerpoint/2010/main" val="2837171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 поиска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Список и вектор</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массив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хорошо решают свои задачи, </a:t>
            </a:r>
            <a:r>
              <a:rPr lang="ru-RU" sz="1400" dirty="0" smtClean="0">
                <a:latin typeface="Arial" panose="020B0604020202020204" pitchFamily="34" charset="0"/>
                <a:cs typeface="Arial" panose="020B0604020202020204" pitchFamily="34" charset="0"/>
              </a:rPr>
              <a:t>но у них есть ряд недостатков связанных в основном с операциями </a:t>
            </a:r>
            <a:r>
              <a:rPr lang="ru-RU" sz="1400" dirty="0" smtClean="0">
                <a:latin typeface="Arial" panose="020B0604020202020204" pitchFamily="34" charset="0"/>
                <a:cs typeface="Arial" panose="020B0604020202020204" pitchFamily="34" charset="0"/>
              </a:rPr>
              <a:t>поиска, вставки и </a:t>
            </a:r>
            <a:r>
              <a:rPr lang="ru-RU" sz="1400" dirty="0" smtClean="0">
                <a:latin typeface="Arial" panose="020B0604020202020204" pitchFamily="34" charset="0"/>
                <a:cs typeface="Arial" panose="020B0604020202020204" pitchFamily="34" charset="0"/>
              </a:rPr>
              <a:t>удаления, так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Для списка вставка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удаление имеют сложность О(1), а поиск О(</a:t>
            </a:r>
            <a:r>
              <a:rPr lang="en-US" sz="1400" dirty="0" smtClean="0">
                <a:latin typeface="Arial" panose="020B0604020202020204" pitchFamily="34" charset="0"/>
                <a:cs typeface="Arial" panose="020B0604020202020204" pitchFamily="34" charset="0"/>
              </a:rPr>
              <a:t>N)</a:t>
            </a:r>
            <a:endParaRPr lang="ru-RU"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Для вектора и массива </a:t>
            </a:r>
            <a:r>
              <a:rPr lang="ru-RU" sz="1400" dirty="0" smtClean="0">
                <a:latin typeface="Arial" panose="020B0604020202020204" pitchFamily="34" charset="0"/>
                <a:cs typeface="Arial" panose="020B0604020202020204" pitchFamily="34" charset="0"/>
              </a:rPr>
              <a:t>вставка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удаление </a:t>
            </a:r>
            <a:r>
              <a:rPr lang="ru-RU" sz="1400" dirty="0" smtClean="0">
                <a:latin typeface="Arial" panose="020B0604020202020204" pitchFamily="34" charset="0"/>
                <a:cs typeface="Arial" panose="020B0604020202020204" pitchFamily="34" charset="0"/>
              </a:rPr>
              <a:t>имеют сложность </a:t>
            </a:r>
            <a:r>
              <a:rPr lang="en-US" sz="1400" dirty="0" smtClean="0">
                <a:latin typeface="Arial" panose="020B0604020202020204" pitchFamily="34" charset="0"/>
                <a:cs typeface="Arial" panose="020B0604020202020204" pitchFamily="34" charset="0"/>
              </a:rPr>
              <a:t>O</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а поиск О(</a:t>
            </a:r>
            <a:r>
              <a:rPr lang="en-US" sz="1400" dirty="0" smtClean="0">
                <a:latin typeface="Arial" panose="020B0604020202020204" pitchFamily="34" charset="0"/>
                <a:cs typeface="Arial" panose="020B0604020202020204" pitchFamily="34" charset="0"/>
              </a:rPr>
              <a:t>log(N))</a:t>
            </a:r>
          </a:p>
          <a:p>
            <a:pPr>
              <a:lnSpc>
                <a:spcPct val="150000"/>
              </a:lnSpc>
            </a:pPr>
            <a:r>
              <a:rPr lang="ru-RU" sz="1400" dirty="0" smtClean="0">
                <a:latin typeface="Arial" panose="020B0604020202020204" pitchFamily="34" charset="0"/>
                <a:cs typeface="Arial" panose="020B0604020202020204" pitchFamily="34" charset="0"/>
              </a:rPr>
              <a:t>Как видно, у этих структур имеется достоинство только в одном из двух областей, либо в поиске либо в </a:t>
            </a:r>
            <a:r>
              <a:rPr lang="ru-RU" sz="1400" dirty="0" smtClean="0">
                <a:latin typeface="Arial" panose="020B0604020202020204" pitchFamily="34" charset="0"/>
                <a:cs typeface="Arial" panose="020B0604020202020204" pitchFamily="34" charset="0"/>
              </a:rPr>
              <a:t>операции вставки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удаления, </a:t>
            </a:r>
            <a:r>
              <a:rPr lang="ru-RU" sz="1400" dirty="0" smtClean="0">
                <a:latin typeface="Arial" panose="020B0604020202020204" pitchFamily="34" charset="0"/>
                <a:cs typeface="Arial" panose="020B0604020202020204" pitchFamily="34" charset="0"/>
              </a:rPr>
              <a:t>как же можно совместить преимущество быстрой вставки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удаления и быстрого поиска.</a:t>
            </a:r>
          </a:p>
          <a:p>
            <a:pPr>
              <a:lnSpc>
                <a:spcPct val="150000"/>
              </a:lnSpc>
            </a:pPr>
            <a:r>
              <a:rPr lang="ru-RU" sz="1400" dirty="0" smtClean="0">
                <a:latin typeface="Arial" panose="020B0604020202020204" pitchFamily="34" charset="0"/>
                <a:cs typeface="Arial" panose="020B0604020202020204" pitchFamily="34" charset="0"/>
              </a:rPr>
              <a:t>Именно для этого можно использовать</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двоичное дерево, превратив его в двоичное дерево поиска, для этого необходимо ввести следующие правила при работе с двоичным деревом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Оба поддерева являются двоичными деревьями поиска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 всех узлов левого поддерева любого узла, хранимое значение всегда меньше либо равно хранимого значения этого узла.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 всех узлов </a:t>
            </a:r>
            <a:r>
              <a:rPr lang="ru-RU" sz="1400" dirty="0" smtClean="0">
                <a:latin typeface="Arial" panose="020B0604020202020204" pitchFamily="34" charset="0"/>
                <a:cs typeface="Arial" panose="020B0604020202020204" pitchFamily="34" charset="0"/>
              </a:rPr>
              <a:t>правого </a:t>
            </a:r>
            <a:r>
              <a:rPr lang="ru-RU" sz="1400" dirty="0">
                <a:latin typeface="Arial" panose="020B0604020202020204" pitchFamily="34" charset="0"/>
                <a:cs typeface="Arial" panose="020B0604020202020204" pitchFamily="34" charset="0"/>
              </a:rPr>
              <a:t>поддерева любого узла, хранимое значение всегда </a:t>
            </a:r>
            <a:r>
              <a:rPr lang="ru-RU" sz="1400" dirty="0" smtClean="0">
                <a:latin typeface="Arial" panose="020B0604020202020204" pitchFamily="34" charset="0"/>
                <a:cs typeface="Arial" panose="020B0604020202020204" pitchFamily="34" charset="0"/>
              </a:rPr>
              <a:t>больше </a:t>
            </a:r>
            <a:r>
              <a:rPr lang="ru-RU" sz="1400" dirty="0">
                <a:latin typeface="Arial" panose="020B0604020202020204" pitchFamily="34" charset="0"/>
                <a:cs typeface="Arial" panose="020B0604020202020204" pitchFamily="34" charset="0"/>
              </a:rPr>
              <a:t>либо равно хранимого значения этого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6924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 поиска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6483001"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Двоичное дерево поиска</a:t>
            </a:r>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это двоичное дерево придерживающееся 2х правил, согласно которым левые потомки всегда меньше или равны текущего элемента, а правые больше или равны текущего элемента.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313631" y="1437778"/>
            <a:ext cx="4167000" cy="3726000"/>
          </a:xfrm>
          <a:prstGeom prst="rect">
            <a:avLst/>
          </a:prstGeom>
        </p:spPr>
      </p:pic>
      <p:graphicFrame>
        <p:nvGraphicFramePr>
          <p:cNvPr id="13" name="Таблица 12"/>
          <p:cNvGraphicFramePr>
            <a:graphicFrameLocks noGrp="1"/>
          </p:cNvGraphicFramePr>
          <p:nvPr>
            <p:extLst>
              <p:ext uri="{D42A27DB-BD31-4B8C-83A1-F6EECF244321}">
                <p14:modId xmlns:p14="http://schemas.microsoft.com/office/powerpoint/2010/main" val="150609899"/>
              </p:ext>
            </p:extLst>
          </p:nvPr>
        </p:nvGraphicFramePr>
        <p:xfrm>
          <a:off x="8167374" y="5288918"/>
          <a:ext cx="3313257" cy="1432560"/>
        </p:xfrm>
        <a:graphic>
          <a:graphicData uri="http://schemas.openxmlformats.org/drawingml/2006/table">
            <a:tbl>
              <a:tblPr>
                <a:tableStyleId>{0505E3EF-67EA-436B-97B2-0124C06EBD24}</a:tableStyleId>
              </a:tblPr>
              <a:tblGrid>
                <a:gridCol w="1104419">
                  <a:extLst>
                    <a:ext uri="{9D8B030D-6E8A-4147-A177-3AD203B41FA5}">
                      <a16:colId xmlns:a16="http://schemas.microsoft.com/office/drawing/2014/main" val="1099600529"/>
                    </a:ext>
                  </a:extLst>
                </a:gridCol>
                <a:gridCol w="1104419">
                  <a:extLst>
                    <a:ext uri="{9D8B030D-6E8A-4147-A177-3AD203B41FA5}">
                      <a16:colId xmlns:a16="http://schemas.microsoft.com/office/drawing/2014/main" val="3985425632"/>
                    </a:ext>
                  </a:extLst>
                </a:gridCol>
                <a:gridCol w="1104419">
                  <a:extLst>
                    <a:ext uri="{9D8B030D-6E8A-4147-A177-3AD203B41FA5}">
                      <a16:colId xmlns:a16="http://schemas.microsoft.com/office/drawing/2014/main" val="3954200576"/>
                    </a:ext>
                  </a:extLst>
                </a:gridCol>
              </a:tblGrid>
              <a:tr h="0">
                <a:tc>
                  <a:txBody>
                    <a:bodyPr/>
                    <a:lstStyle/>
                    <a:p>
                      <a:pPr fontAlgn="t"/>
                      <a:r>
                        <a:rPr lang="ru-RU" sz="1400" dirty="0">
                          <a:effectLst/>
                        </a:rPr>
                        <a:t>Расход </a:t>
                      </a:r>
                      <a:endParaRPr lang="en-US" sz="1400" dirty="0" smtClean="0">
                        <a:effectLst/>
                      </a:endParaRPr>
                    </a:p>
                    <a:p>
                      <a:pPr fontAlgn="t"/>
                      <a:r>
                        <a:rPr lang="ru-RU" sz="1400" dirty="0" smtClean="0">
                          <a:effectLst/>
                        </a:rPr>
                        <a:t>памяти</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7114958"/>
                  </a:ext>
                </a:extLst>
              </a:tr>
              <a:tr h="0">
                <a:tc>
                  <a:txBody>
                    <a:bodyPr/>
                    <a:lstStyle/>
                    <a:p>
                      <a:pPr fontAlgn="t"/>
                      <a:r>
                        <a:rPr lang="ru-RU" sz="1400">
                          <a:effectLst/>
                        </a:rPr>
                        <a:t>Поиск</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O(log 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8385360"/>
                  </a:ext>
                </a:extLst>
              </a:tr>
              <a:tr h="0">
                <a:tc>
                  <a:txBody>
                    <a:bodyPr/>
                    <a:lstStyle/>
                    <a:p>
                      <a:pPr fontAlgn="t"/>
                      <a:r>
                        <a:rPr lang="ru-RU" sz="1400">
                          <a:effectLst/>
                        </a:rPr>
                        <a:t>Вставка</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52126031"/>
                  </a:ext>
                </a:extLst>
              </a:tr>
              <a:tr h="0">
                <a:tc>
                  <a:txBody>
                    <a:bodyPr/>
                    <a:lstStyle/>
                    <a:p>
                      <a:pPr fontAlgn="t"/>
                      <a:r>
                        <a:rPr lang="ru-RU" sz="1400" dirty="0">
                          <a:effectLst/>
                        </a:rPr>
                        <a:t>Удаление</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3327667"/>
                  </a:ext>
                </a:extLst>
              </a:tr>
            </a:tbl>
          </a:graphicData>
        </a:graphic>
      </p:graphicFrame>
      <p:sp>
        <p:nvSpPr>
          <p:cNvPr id="14" name="Прямоугольник 13"/>
          <p:cNvSpPr/>
          <p:nvPr/>
        </p:nvSpPr>
        <p:spPr>
          <a:xfrm>
            <a:off x="829651" y="2609078"/>
            <a:ext cx="6096000" cy="3647152"/>
          </a:xfrm>
          <a:prstGeom prst="rect">
            <a:avLst/>
          </a:prstGeom>
        </p:spPr>
        <p:txBody>
          <a:bodyPr>
            <a:spAutoFit/>
          </a:bodyPr>
          <a:lstStyle/>
          <a:p>
            <a:pPr>
              <a:lnSpc>
                <a:spcPct val="150000"/>
              </a:lnSpc>
            </a:pPr>
            <a:r>
              <a:rPr lang="ru-RU" sz="1400" dirty="0">
                <a:latin typeface="Arial" panose="020B0604020202020204" pitchFamily="34" charset="0"/>
                <a:cs typeface="Arial" panose="020B0604020202020204" pitchFamily="34" charset="0"/>
              </a:rPr>
              <a:t>Поисковые деревья — это решения так называемой «словарной проблемы». Предположим, что имеется большое количество ключей, каждый из которых имеет значение. В </a:t>
            </a:r>
            <a:r>
              <a:rPr lang="ru-RU" sz="1400" dirty="0" err="1">
                <a:latin typeface="Arial" panose="020B0604020202020204" pitchFamily="34" charset="0"/>
                <a:cs typeface="Arial" panose="020B0604020202020204" pitchFamily="34" charset="0"/>
              </a:rPr>
              <a:t>немецко</a:t>
            </a:r>
            <a:r>
              <a:rPr lang="ru-RU" sz="1400" dirty="0">
                <a:latin typeface="Arial" panose="020B0604020202020204" pitchFamily="34" charset="0"/>
                <a:cs typeface="Arial" panose="020B0604020202020204" pitchFamily="34" charset="0"/>
              </a:rPr>
              <a:t>–английском словаре немецкое слово является ключевым, а английские слова являются значением, которое вы ищете. Аналогично ведет себя телефонная книга с именем и адресом в качестве ключа, а номер телефона — в качестве искомого значения</a:t>
            </a:r>
            <a:r>
              <a:rPr lang="ru-RU" sz="1400" dirty="0" smtClean="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Этот подход получил в информатике название «двоичный поиск». </a:t>
            </a:r>
            <a:r>
              <a:rPr lang="ru-RU" sz="1400" dirty="0" smtClean="0">
                <a:latin typeface="Arial" panose="020B0604020202020204" pitchFamily="34" charset="0"/>
                <a:cs typeface="Arial" panose="020B0604020202020204" pitchFamily="34" charset="0"/>
              </a:rPr>
              <a:t>Он воссоздан с </a:t>
            </a:r>
            <a:r>
              <a:rPr lang="ru-RU" sz="1400" dirty="0">
                <a:latin typeface="Arial" panose="020B0604020202020204" pitchFamily="34" charset="0"/>
                <a:cs typeface="Arial" panose="020B0604020202020204" pitchFamily="34" charset="0"/>
              </a:rPr>
              <a:t>помощью очень известного метода поиска «двоичный поиск в массиве». </a:t>
            </a:r>
            <a:r>
              <a:rPr lang="ru-RU" sz="1400" dirty="0" smtClean="0">
                <a:latin typeface="Arial" panose="020B0604020202020204" pitchFamily="34" charset="0"/>
                <a:cs typeface="Arial" panose="020B0604020202020204" pitchFamily="34" charset="0"/>
              </a:rPr>
              <a:t>Поведение этого метода </a:t>
            </a:r>
            <a:r>
              <a:rPr lang="ru-RU" sz="1400" dirty="0">
                <a:latin typeface="Arial" panose="020B0604020202020204" pitchFamily="34" charset="0"/>
                <a:cs typeface="Arial" panose="020B0604020202020204" pitchFamily="34" charset="0"/>
              </a:rPr>
              <a:t>оптимально с точки зрения </a:t>
            </a:r>
            <a:r>
              <a:rPr lang="ru-RU" sz="1400" dirty="0" smtClean="0">
                <a:latin typeface="Arial" panose="020B0604020202020204" pitchFamily="34" charset="0"/>
                <a:cs typeface="Arial" panose="020B0604020202020204" pitchFamily="34" charset="0"/>
              </a:rPr>
              <a:t>скорости и определяется логарифмической кривой.</a:t>
            </a:r>
            <a:endParaRPr lang="ru-RU" sz="1400" dirty="0">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65" y="3711"/>
            <a:ext cx="2437166" cy="1543538"/>
          </a:xfrm>
          <a:prstGeom prst="rect">
            <a:avLst/>
          </a:prstGeom>
        </p:spPr>
      </p:pic>
    </p:spTree>
    <p:extLst>
      <p:ext uri="{BB962C8B-B14F-4D97-AF65-F5344CB8AC3E}">
        <p14:creationId xmlns:p14="http://schemas.microsoft.com/office/powerpoint/2010/main" val="617110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1076057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обхода дерева проще всего реализовать как рекурсивный процесс. Последовательно обследуя каждый узел дерева и посещая сначала левую его часть, затем правую. Стандартный порядок обхода выдаст отсортированный по возрастанию результат, его инверсия отсортированный по убыванию. Так же, можно использовать обход в ширину, тогда получится другой порядок обхода.</a:t>
            </a:r>
          </a:p>
          <a:p>
            <a:pPr>
              <a:lnSpc>
                <a:spcPct val="150000"/>
              </a:lnSpc>
            </a:pPr>
            <a:r>
              <a:rPr lang="ru-RU" sz="1400" dirty="0" smtClean="0">
                <a:latin typeface="Arial" panose="020B0604020202020204" pitchFamily="34" charset="0"/>
                <a:cs typeface="Arial" panose="020B0604020202020204" pitchFamily="34" charset="0"/>
              </a:rPr>
              <a:t>Для приведенного дерева вывод будет</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1, 2, 3, 4, 5, 6, 7, 8, 9, 10</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stretch>
            <a:fillRect/>
          </a:stretch>
        </p:blipFill>
        <p:spPr>
          <a:xfrm>
            <a:off x="821105" y="3107561"/>
            <a:ext cx="4897980" cy="3577058"/>
          </a:xfrm>
          <a:prstGeom prst="rect">
            <a:avLst/>
          </a:prstGeom>
        </p:spPr>
      </p:pic>
      <p:pic>
        <p:nvPicPr>
          <p:cNvPr id="15" name="Рисунок 14"/>
          <p:cNvPicPr>
            <a:picLocks noChangeAspect="1"/>
          </p:cNvPicPr>
          <p:nvPr/>
        </p:nvPicPr>
        <p:blipFill>
          <a:blip r:embed="rId5"/>
          <a:stretch>
            <a:fillRect/>
          </a:stretch>
        </p:blipFill>
        <p:spPr>
          <a:xfrm>
            <a:off x="6298546" y="2319040"/>
            <a:ext cx="5290702" cy="4055850"/>
          </a:xfrm>
          <a:prstGeom prst="rect">
            <a:avLst/>
          </a:prstGeom>
        </p:spPr>
      </p:pic>
    </p:spTree>
    <p:extLst>
      <p:ext uri="{BB962C8B-B14F-4D97-AF65-F5344CB8AC3E}">
        <p14:creationId xmlns:p14="http://schemas.microsoft.com/office/powerpoint/2010/main" val="213004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Код обхода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Прямоугольник 2"/>
          <p:cNvSpPr/>
          <p:nvPr/>
        </p:nvSpPr>
        <p:spPr>
          <a:xfrm>
            <a:off x="829651" y="1495514"/>
            <a:ext cx="6553916" cy="2554545"/>
          </a:xfrm>
          <a:prstGeom prst="rect">
            <a:avLst/>
          </a:prstGeom>
        </p:spPr>
        <p:txBody>
          <a:bodyPr wrap="square">
            <a:spAutoFit/>
          </a:bodyPr>
          <a:lstStyle/>
          <a:p>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T&gt;</a:t>
            </a:r>
          </a:p>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(Tree&lt;T&gt;</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(*function)(T)){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getLeft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function(t-&gt;</a:t>
            </a:r>
            <a:r>
              <a:rPr lang="en-US" sz="1600" dirty="0" err="1">
                <a:solidFill>
                  <a:srgbClr val="000000"/>
                </a:solidFill>
                <a:latin typeface="Consolas" panose="020B0609020204030204" pitchFamily="49" charset="0"/>
              </a:rPr>
              <a:t>getValue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getRight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10" name="Прямоугольник 9"/>
          <p:cNvSpPr/>
          <p:nvPr/>
        </p:nvSpPr>
        <p:spPr>
          <a:xfrm>
            <a:off x="821105" y="4061355"/>
            <a:ext cx="6096000" cy="2862322"/>
          </a:xfrm>
          <a:prstGeom prst="rect">
            <a:avLst/>
          </a:prstGeom>
        </p:spPr>
        <p:txBody>
          <a:bodyPr>
            <a:spAutoFit/>
          </a:bodyPr>
          <a:lstStyle/>
          <a:p>
            <a:r>
              <a:rPr lang="en-US" dirty="0">
                <a:solidFill>
                  <a:srgbClr val="000000"/>
                </a:solidFill>
                <a:latin typeface="Consolas" panose="020B0609020204030204" pitchFamily="49" charset="0"/>
              </a:rPr>
              <a:t>Tree&lt;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t(</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3</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4</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6</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7</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recursive_travel</a:t>
            </a:r>
            <a:r>
              <a:rPr lang="en-US" dirty="0">
                <a:solidFill>
                  <a:srgbClr val="000000"/>
                </a:solidFill>
                <a:latin typeface="Consolas" panose="020B0609020204030204" pitchFamily="49" charset="0"/>
              </a:rPr>
              <a:t>&lt;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&gt;(&amp;t, []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4" name="Рисунок 13"/>
          <p:cNvPicPr>
            <a:picLocks noChangeAspect="1"/>
          </p:cNvPicPr>
          <p:nvPr/>
        </p:nvPicPr>
        <p:blipFill>
          <a:blip r:embed="rId4"/>
          <a:stretch>
            <a:fillRect/>
          </a:stretch>
        </p:blipFill>
        <p:spPr>
          <a:xfrm>
            <a:off x="5509380" y="2221906"/>
            <a:ext cx="6191780" cy="413985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781" y="0"/>
            <a:ext cx="2475118" cy="2093537"/>
          </a:xfrm>
          <a:prstGeom prst="rect">
            <a:avLst/>
          </a:prstGeom>
        </p:spPr>
      </p:pic>
    </p:spTree>
    <p:extLst>
      <p:ext uri="{BB962C8B-B14F-4D97-AF65-F5344CB8AC3E}">
        <p14:creationId xmlns:p14="http://schemas.microsoft.com/office/powerpoint/2010/main" val="3785780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 в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7324016" cy="41549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вставки в дерево так же рекурсивен, .</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6777718" y="2162353"/>
            <a:ext cx="4473000" cy="4194000"/>
          </a:xfrm>
          <a:prstGeom prst="rect">
            <a:avLst/>
          </a:prstGeom>
        </p:spPr>
      </p:pic>
      <p:pic>
        <p:nvPicPr>
          <p:cNvPr id="6" name="Рисунок 5"/>
          <p:cNvPicPr>
            <a:picLocks noChangeAspect="1"/>
          </p:cNvPicPr>
          <p:nvPr/>
        </p:nvPicPr>
        <p:blipFill>
          <a:blip r:embed="rId5"/>
          <a:stretch>
            <a:fillRect/>
          </a:stretch>
        </p:blipFill>
        <p:spPr>
          <a:xfrm>
            <a:off x="1299898" y="2015384"/>
            <a:ext cx="4166510" cy="4523531"/>
          </a:xfrm>
          <a:prstGeom prst="rect">
            <a:avLst/>
          </a:prstGeom>
        </p:spPr>
      </p:pic>
    </p:spTree>
    <p:extLst>
      <p:ext uri="{BB962C8B-B14F-4D97-AF65-F5344CB8AC3E}">
        <p14:creationId xmlns:p14="http://schemas.microsoft.com/office/powerpoint/2010/main" val="3915579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 из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5271059" y="1991447"/>
            <a:ext cx="6430100"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удаления из дерева так же рекурсивен, особенностью этого процесса является тот факт, что при удалении узла мы должны решить следующие пограничные случаи</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не имеет потомков. В этом случае узел просто удаляется.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имеет только левых потомков. В этом случае вместо удаляемого узла становится его левый потомок.</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имеет правых потомков. В этом случае, среди правых потомков требуется найти минимальное значение, т.е. самого левого потомка из правых потомков, удалить его в правом поддереве и вставить на место удаляемого узла, сохранив все связи удаляемого узла.</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1547248"/>
            <a:ext cx="4166531" cy="5236015"/>
          </a:xfrm>
          <a:prstGeom prst="rect">
            <a:avLst/>
          </a:prstGeom>
        </p:spPr>
      </p:pic>
    </p:spTree>
    <p:extLst>
      <p:ext uri="{BB962C8B-B14F-4D97-AF65-F5344CB8AC3E}">
        <p14:creationId xmlns:p14="http://schemas.microsoft.com/office/powerpoint/2010/main" val="4219557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1864</TotalTime>
  <Words>1278</Words>
  <Application>Microsoft Office PowerPoint</Application>
  <PresentationFormat>Широкоэкранный</PresentationFormat>
  <Paragraphs>149</Paragraphs>
  <Slides>22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22</vt:i4>
      </vt:variant>
    </vt:vector>
  </HeadingPairs>
  <TitlesOfParts>
    <vt:vector size="27" baseType="lpstr">
      <vt:lpstr>Arial</vt:lpstr>
      <vt:lpstr>Calibri</vt:lpstr>
      <vt:lpstr>Calibri Light</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236</cp:revision>
  <dcterms:created xsi:type="dcterms:W3CDTF">2018-10-31T17:08:02Z</dcterms:created>
  <dcterms:modified xsi:type="dcterms:W3CDTF">2023-03-20T09:03:16Z</dcterms:modified>
</cp:coreProperties>
</file>